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7" r:id="rId21"/>
    <p:sldId id="278" r:id="rId22"/>
    <p:sldId id="280" r:id="rId23"/>
    <p:sldId id="281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5E6D-0FE5-41EC-A825-4CCA8D425D4A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0927F-FDD7-4276-9867-D7A024B448A7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2287-FC3E-40BD-864B-57CA83AB8A62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9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3135CE-D3A6-4C65-A4A1-79C95ACBD0C3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9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3A60-C190-4803-9022-087AA9947092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8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08B1F-5BA2-468B-B066-04C0D3D808C7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8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31EB3-8542-4889-98DD-EDBD15F0FD34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4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5CDE-A7BA-4294-A4A8-78BDE22C172F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4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A66F3-EBB7-4475-BA72-864B86AC7419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3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D457-3A51-49E6-8548-3377FC09B8C6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0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0D02-BE7D-4700-A601-56837211A60B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F837-5339-4422-9300-B7E6DD96796E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7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A0AA64-3D79-4C4A-9553-65DF8F837CF3}" type="slidenum">
              <a:rPr lang="en-US" altLang="en-US">
                <a:solidFill>
                  <a:srgbClr val="FF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902575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C50000"/>
                </a:solidFill>
                <a:latin typeface="Verdana" pitchFamily="1" charset="0"/>
              </a:rPr>
              <a:t>Mapping the Brain</a:t>
            </a:r>
            <a:endParaRPr lang="en-US" altLang="en-US" sz="3600" b="1" dirty="0">
              <a:solidFill>
                <a:srgbClr val="C50000"/>
              </a:solidFill>
              <a:latin typeface="Verdana" pitchFamily="1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8001000" y="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1F7E01"/>
                </a:solidFill>
              </a:rPr>
              <a:t>chapter 1</a:t>
            </a:r>
            <a:endParaRPr lang="en-US" altLang="en-US" sz="1400">
              <a:solidFill>
                <a:srgbClr val="1F7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Thalamus- </a:t>
            </a:r>
            <a:r>
              <a:rPr lang="en-US" dirty="0"/>
              <a:t>Define</a:t>
            </a:r>
          </a:p>
          <a:p>
            <a:endParaRPr lang="en-US" dirty="0"/>
          </a:p>
          <a:p>
            <a:pPr lvl="1"/>
            <a:r>
              <a:rPr lang="en-US" dirty="0" smtClean="0"/>
              <a:t>Examples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sense bypasses the thalamus?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Olfactory </a:t>
            </a:r>
            <a:r>
              <a:rPr lang="en-US" dirty="0"/>
              <a:t>Bulb- 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629400" cy="5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5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Hypothalamus and Pituitary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Hypothalamus- Define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Pituitary </a:t>
            </a:r>
            <a:r>
              <a:rPr lang="en-US" dirty="0"/>
              <a:t>Gland-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 smtClean="0"/>
              <a:t>Explain </a:t>
            </a:r>
            <a:r>
              <a:rPr lang="en-US" dirty="0"/>
              <a:t>James Olds and Peter Milner Experiment and its findings?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Limbic </a:t>
            </a:r>
            <a:r>
              <a:rPr lang="en-US" dirty="0"/>
              <a:t>System-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 smtClean="0"/>
              <a:t>Example </a:t>
            </a:r>
            <a:r>
              <a:rPr lang="en-US" dirty="0"/>
              <a:t>Jobs?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Amygdala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Amygdala- </a:t>
            </a:r>
            <a:r>
              <a:rPr lang="en-US" dirty="0"/>
              <a:t>Define</a:t>
            </a:r>
          </a:p>
          <a:p>
            <a:endParaRPr lang="en-US" dirty="0"/>
          </a:p>
          <a:p>
            <a:pPr lvl="1"/>
            <a:r>
              <a:rPr lang="en-US" dirty="0" smtClean="0"/>
              <a:t>Example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Hippocampus- </a:t>
            </a:r>
            <a:r>
              <a:rPr lang="en-US" dirty="0"/>
              <a:t>Define</a:t>
            </a:r>
          </a:p>
          <a:p>
            <a:endParaRPr lang="en-US" dirty="0"/>
          </a:p>
          <a:p>
            <a:pPr lvl="1"/>
            <a:r>
              <a:rPr lang="en-US" dirty="0" smtClean="0"/>
              <a:t>Jobs</a:t>
            </a:r>
            <a:r>
              <a:rPr lang="en-US" dirty="0"/>
              <a:t>?</a:t>
            </a:r>
          </a:p>
          <a:p>
            <a:endParaRPr lang="en-US" dirty="0"/>
          </a:p>
          <a:p>
            <a:pPr lvl="1"/>
            <a:r>
              <a:rPr lang="en-US" dirty="0" smtClean="0"/>
              <a:t>H.M</a:t>
            </a:r>
            <a:r>
              <a:rPr lang="en-US" dirty="0"/>
              <a:t>.- Explain story and findings-</a:t>
            </a:r>
          </a:p>
          <a:p>
            <a:endParaRPr lang="en-US" dirty="0"/>
          </a:p>
          <a:p>
            <a:pPr lvl="1"/>
            <a:r>
              <a:rPr lang="en-US" dirty="0" smtClean="0"/>
              <a:t>Consolidation- </a:t>
            </a:r>
            <a:r>
              <a:rPr lang="en-US" dirty="0"/>
              <a:t>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Limbic System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629400" cy="54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Cerebrum- Define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has the cerebrum done for humans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Cerebral </a:t>
            </a:r>
            <a:r>
              <a:rPr lang="en-US" dirty="0"/>
              <a:t>Hemispheres- </a:t>
            </a:r>
            <a:r>
              <a:rPr lang="en-US" dirty="0" smtClean="0"/>
              <a:t>Define</a:t>
            </a:r>
            <a:endParaRPr lang="en-US" dirty="0"/>
          </a:p>
          <a:p>
            <a:r>
              <a:rPr lang="en-US" dirty="0" smtClean="0"/>
              <a:t>Corpus </a:t>
            </a:r>
            <a:r>
              <a:rPr lang="en-US" dirty="0" err="1"/>
              <a:t>Collosum</a:t>
            </a:r>
            <a:r>
              <a:rPr lang="en-US" dirty="0"/>
              <a:t>- </a:t>
            </a:r>
            <a:r>
              <a:rPr lang="en-US" dirty="0" smtClean="0"/>
              <a:t>Define</a:t>
            </a:r>
            <a:endParaRPr lang="en-US" dirty="0"/>
          </a:p>
          <a:p>
            <a:r>
              <a:rPr lang="en-US" dirty="0" smtClean="0"/>
              <a:t>Lateralization- </a:t>
            </a:r>
            <a:r>
              <a:rPr lang="en-US" dirty="0"/>
              <a:t>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Cerebrum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Cerebral Cortex- Define</a:t>
            </a:r>
          </a:p>
          <a:p>
            <a:endParaRPr lang="en-US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thick?</a:t>
            </a:r>
          </a:p>
          <a:p>
            <a:endParaRPr lang="en-US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many cells?</a:t>
            </a:r>
          </a:p>
          <a:p>
            <a:endParaRPr lang="en-US" dirty="0"/>
          </a:p>
          <a:p>
            <a:pPr lvl="1"/>
            <a:r>
              <a:rPr lang="en-US" dirty="0" smtClean="0"/>
              <a:t>Why </a:t>
            </a:r>
            <a:r>
              <a:rPr lang="en-US" dirty="0"/>
              <a:t>wrinkles?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Cerebrum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Lobes </a:t>
            </a:r>
            <a:r>
              <a:rPr lang="en-US" dirty="0"/>
              <a:t>of the Cortex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lobes per hemisphere</a:t>
            </a:r>
          </a:p>
          <a:p>
            <a:pPr lvl="2"/>
            <a:r>
              <a:rPr lang="en-US" dirty="0" smtClean="0"/>
              <a:t>Occipital </a:t>
            </a:r>
            <a:r>
              <a:rPr lang="en-US" dirty="0"/>
              <a:t>Lobes- </a:t>
            </a:r>
            <a:r>
              <a:rPr lang="en-US" dirty="0" smtClean="0"/>
              <a:t>Explain</a:t>
            </a:r>
            <a:endParaRPr lang="en-US" dirty="0"/>
          </a:p>
          <a:p>
            <a:pPr lvl="2"/>
            <a:r>
              <a:rPr lang="en-US" dirty="0" smtClean="0"/>
              <a:t>Parietal </a:t>
            </a:r>
            <a:r>
              <a:rPr lang="en-US" dirty="0"/>
              <a:t>Lobes- </a:t>
            </a:r>
            <a:r>
              <a:rPr lang="en-US" dirty="0" smtClean="0"/>
              <a:t>Explain</a:t>
            </a:r>
            <a:endParaRPr lang="en-US" dirty="0"/>
          </a:p>
          <a:p>
            <a:pPr lvl="2"/>
            <a:r>
              <a:rPr lang="en-US" dirty="0" smtClean="0"/>
              <a:t>Temporal </a:t>
            </a:r>
            <a:r>
              <a:rPr lang="en-US" dirty="0"/>
              <a:t>Lobes- </a:t>
            </a:r>
            <a:r>
              <a:rPr lang="en-US" dirty="0" smtClean="0"/>
              <a:t>Explain</a:t>
            </a:r>
            <a:endParaRPr lang="en-US" dirty="0"/>
          </a:p>
          <a:p>
            <a:pPr lvl="2"/>
            <a:r>
              <a:rPr lang="en-US" dirty="0" smtClean="0"/>
              <a:t>Frontal </a:t>
            </a:r>
            <a:r>
              <a:rPr lang="en-US" dirty="0"/>
              <a:t>Lobes- Explain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Cerebrum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Association </a:t>
            </a:r>
            <a:r>
              <a:rPr lang="en-US" dirty="0"/>
              <a:t>Cortex- Explain</a:t>
            </a:r>
          </a:p>
          <a:p>
            <a:endParaRPr lang="en-US" dirty="0"/>
          </a:p>
          <a:p>
            <a:r>
              <a:rPr lang="en-US" dirty="0" smtClean="0"/>
              <a:t>Prefrontal </a:t>
            </a:r>
            <a:r>
              <a:rPr lang="en-US" dirty="0"/>
              <a:t>Cortex- Explain</a:t>
            </a:r>
          </a:p>
          <a:p>
            <a:endParaRPr lang="en-US" dirty="0"/>
          </a:p>
          <a:p>
            <a:pPr lvl="1"/>
            <a:r>
              <a:rPr lang="en-US" dirty="0" smtClean="0"/>
              <a:t>Size </a:t>
            </a:r>
            <a:r>
              <a:rPr lang="en-US" dirty="0"/>
              <a:t>in rats, dogs, and humans?</a:t>
            </a:r>
          </a:p>
          <a:p>
            <a:endParaRPr lang="en-US" dirty="0"/>
          </a:p>
          <a:p>
            <a:pPr lvl="1"/>
            <a:r>
              <a:rPr lang="en-US" dirty="0" smtClean="0"/>
              <a:t>Explain </a:t>
            </a:r>
            <a:r>
              <a:rPr lang="en-US" dirty="0" err="1"/>
              <a:t>Phinease</a:t>
            </a:r>
            <a:r>
              <a:rPr lang="en-US" dirty="0"/>
              <a:t> Gage- Event, Changes, What it means?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What are the first 2 ways of studying the brain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 smtClean="0"/>
              <a:t>Electrodes-Define</a:t>
            </a:r>
            <a:endParaRPr lang="en-US" dirty="0"/>
          </a:p>
          <a:p>
            <a:pPr lvl="1"/>
            <a:r>
              <a:rPr lang="en-US" dirty="0"/>
              <a:t>How so they study the brain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Electroencephalogram-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/>
              <a:t>What is it compared to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Needle Electrodes- </a:t>
            </a:r>
            <a:r>
              <a:rPr lang="en-US" dirty="0" smtClean="0"/>
              <a:t>Define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What is paradoxical about the brain?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67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dirty="0"/>
              <a:t>The Two Hemispheres of the Brain</a:t>
            </a:r>
          </a:p>
        </p:txBody>
      </p:sp>
    </p:spTree>
    <p:extLst>
      <p:ext uri="{BB962C8B-B14F-4D97-AF65-F5344CB8AC3E}">
        <p14:creationId xmlns:p14="http://schemas.microsoft.com/office/powerpoint/2010/main" val="3397313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Brains: A House Divided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</a:t>
            </a:r>
            <a:r>
              <a:rPr lang="en-US" dirty="0"/>
              <a:t>Brain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1953</a:t>
            </a:r>
            <a:r>
              <a:rPr lang="en-US" dirty="0"/>
              <a:t>? Explain Study and </a:t>
            </a:r>
            <a:r>
              <a:rPr lang="en-US" dirty="0" smtClean="0"/>
              <a:t>Finding</a:t>
            </a:r>
            <a:endParaRPr lang="en-US" dirty="0"/>
          </a:p>
          <a:p>
            <a:r>
              <a:rPr lang="en-US" dirty="0" smtClean="0"/>
              <a:t>1960’s</a:t>
            </a:r>
            <a:r>
              <a:rPr lang="en-US" dirty="0"/>
              <a:t>? Explain Surgery and </a:t>
            </a:r>
            <a:r>
              <a:rPr lang="en-US" dirty="0" smtClean="0"/>
              <a:t>Findings</a:t>
            </a:r>
            <a:endParaRPr lang="en-US" dirty="0"/>
          </a:p>
          <a:p>
            <a:pPr lvl="1"/>
            <a:r>
              <a:rPr lang="en-US" dirty="0" smtClean="0"/>
              <a:t>Explain </a:t>
            </a:r>
            <a:r>
              <a:rPr lang="en-US" dirty="0"/>
              <a:t>the Experiment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55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79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90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15048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50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Two Hemispheres: Allies or Opposites?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  <a:p>
            <a:r>
              <a:rPr lang="en-US" dirty="0" smtClean="0"/>
              <a:t>Left side</a:t>
            </a:r>
            <a:endParaRPr lang="en-US" dirty="0"/>
          </a:p>
          <a:p>
            <a:r>
              <a:rPr lang="en-US" dirty="0" smtClean="0"/>
              <a:t>Left </a:t>
            </a:r>
            <a:r>
              <a:rPr lang="en-US" dirty="0"/>
              <a:t>hemisphere dominance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Example</a:t>
            </a:r>
            <a:endParaRPr lang="en-US" dirty="0"/>
          </a:p>
          <a:p>
            <a:r>
              <a:rPr lang="en-US" dirty="0" smtClean="0"/>
              <a:t>Right </a:t>
            </a:r>
            <a:r>
              <a:rPr lang="en-US" dirty="0"/>
              <a:t>hemisphere importance?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3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Brain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 </a:t>
            </a:r>
            <a:r>
              <a:rPr lang="en-US" dirty="0"/>
              <a:t>Scan (Positron Emission Tomography)- </a:t>
            </a:r>
            <a:r>
              <a:rPr lang="en-US" dirty="0" smtClean="0"/>
              <a:t>Define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does it </a:t>
            </a:r>
            <a:r>
              <a:rPr lang="en-US" dirty="0" smtClean="0"/>
              <a:t>work?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does it allow researchers to “see?”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7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Brain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 </a:t>
            </a:r>
            <a:r>
              <a:rPr lang="en-US" dirty="0"/>
              <a:t>(Magnetic Resonance Imaging)-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 smtClean="0"/>
              <a:t>Explain</a:t>
            </a:r>
            <a:endParaRPr lang="en-US" dirty="0"/>
          </a:p>
          <a:p>
            <a:pPr lvl="1"/>
            <a:r>
              <a:rPr lang="en-US" dirty="0" smtClean="0"/>
              <a:t>Functional </a:t>
            </a:r>
            <a:r>
              <a:rPr lang="en-US" dirty="0"/>
              <a:t>MRI- Explain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2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the Brain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the word of caution?</a:t>
            </a:r>
          </a:p>
        </p:txBody>
      </p:sp>
    </p:spTree>
    <p:extLst>
      <p:ext uri="{BB962C8B-B14F-4D97-AF65-F5344CB8AC3E}">
        <p14:creationId xmlns:p14="http://schemas.microsoft.com/office/powerpoint/2010/main" val="5355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 smtClean="0"/>
              <a:t>A Tour Through the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Localization </a:t>
            </a:r>
            <a:r>
              <a:rPr lang="en-US" dirty="0"/>
              <a:t>of Function-Define</a:t>
            </a:r>
          </a:p>
          <a:p>
            <a:endParaRPr lang="en-US" dirty="0"/>
          </a:p>
          <a:p>
            <a:pPr lvl="1"/>
            <a:r>
              <a:rPr lang="en-US" dirty="0" smtClean="0"/>
              <a:t>Who </a:t>
            </a:r>
            <a:r>
              <a:rPr lang="en-US" dirty="0"/>
              <a:t>originated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Brain </a:t>
            </a:r>
            <a:r>
              <a:rPr lang="en-US" dirty="0"/>
              <a:t>Stem- Define</a:t>
            </a:r>
          </a:p>
          <a:p>
            <a:endParaRPr lang="en-US" dirty="0"/>
          </a:p>
          <a:p>
            <a:pPr lvl="1"/>
            <a:r>
              <a:rPr lang="en-US" dirty="0" smtClean="0"/>
              <a:t>2 </a:t>
            </a:r>
            <a:r>
              <a:rPr lang="en-US" dirty="0"/>
              <a:t>main structures?</a:t>
            </a:r>
          </a:p>
          <a:p>
            <a:pPr lvl="2"/>
            <a:r>
              <a:rPr lang="en-US" dirty="0" smtClean="0"/>
              <a:t>Name </a:t>
            </a:r>
            <a:r>
              <a:rPr lang="en-US" dirty="0"/>
              <a:t>and </a:t>
            </a:r>
            <a:r>
              <a:rPr lang="en-US" dirty="0" smtClean="0"/>
              <a:t>Define</a:t>
            </a:r>
          </a:p>
          <a:p>
            <a:pPr lvl="2"/>
            <a:r>
              <a:rPr lang="en-US" dirty="0" smtClean="0"/>
              <a:t>Name </a:t>
            </a:r>
            <a:r>
              <a:rPr lang="en-US" dirty="0"/>
              <a:t>and Define</a:t>
            </a:r>
          </a:p>
          <a:p>
            <a:endParaRPr lang="en-US" dirty="0"/>
          </a:p>
          <a:p>
            <a:pPr lvl="1"/>
            <a:r>
              <a:rPr lang="en-US" dirty="0" smtClean="0"/>
              <a:t>Reticular </a:t>
            </a:r>
            <a:r>
              <a:rPr lang="en-US" dirty="0"/>
              <a:t>Activating System-Define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Cerebellum- </a:t>
            </a:r>
            <a:r>
              <a:rPr lang="en-US" dirty="0"/>
              <a:t>Define</a:t>
            </a:r>
          </a:p>
          <a:p>
            <a:endParaRPr lang="en-US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would happen if damaged?</a:t>
            </a:r>
          </a:p>
          <a:p>
            <a:endParaRPr lang="en-US" dirty="0"/>
          </a:p>
          <a:p>
            <a:pPr lvl="1"/>
            <a:r>
              <a:rPr lang="en-US" dirty="0" smtClean="0"/>
              <a:t>Why </a:t>
            </a:r>
            <a:r>
              <a:rPr lang="en-US" dirty="0"/>
              <a:t>is it not as “lesser” as thought?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 4e mod">
  <a:themeElements>
    <a:clrScheme name="WT 4e mod 13">
      <a:dk1>
        <a:srgbClr val="FF0000"/>
      </a:dk1>
      <a:lt1>
        <a:srgbClr val="FFFFFF"/>
      </a:lt1>
      <a:dk2>
        <a:srgbClr val="FF8000"/>
      </a:dk2>
      <a:lt2>
        <a:srgbClr val="808080"/>
      </a:lt2>
      <a:accent1>
        <a:srgbClr val="008080"/>
      </a:accent1>
      <a:accent2>
        <a:srgbClr val="333399"/>
      </a:accent2>
      <a:accent3>
        <a:srgbClr val="FFFFFF"/>
      </a:accent3>
      <a:accent4>
        <a:srgbClr val="DA0000"/>
      </a:accent4>
      <a:accent5>
        <a:srgbClr val="AAC0C0"/>
      </a:accent5>
      <a:accent6>
        <a:srgbClr val="2D2D8A"/>
      </a:accent6>
      <a:hlink>
        <a:srgbClr val="009999"/>
      </a:hlink>
      <a:folHlink>
        <a:srgbClr val="99CC00"/>
      </a:folHlink>
    </a:clrScheme>
    <a:fontScheme name="WT 4e m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T 4e m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3">
        <a:dk1>
          <a:srgbClr val="FF0000"/>
        </a:dk1>
        <a:lt1>
          <a:srgbClr val="FFFFFF"/>
        </a:lt1>
        <a:dk2>
          <a:srgbClr val="FF8000"/>
        </a:dk2>
        <a:lt2>
          <a:srgbClr val="808080"/>
        </a:lt2>
        <a:accent1>
          <a:srgbClr val="008080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AAC0C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348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WT 4e mod</vt:lpstr>
      <vt:lpstr>Mapping the Brain</vt:lpstr>
      <vt:lpstr>Mapping the Brain</vt:lpstr>
      <vt:lpstr>Mapping the Brain (con’t)</vt:lpstr>
      <vt:lpstr>Mapping the Brain (con’t)</vt:lpstr>
      <vt:lpstr>Mapping the Brain (con’t)</vt:lpstr>
      <vt:lpstr>A Tour Through the Brain</vt:lpstr>
      <vt:lpstr>PowerPoint Presentation</vt:lpstr>
      <vt:lpstr>The Brain Stem</vt:lpstr>
      <vt:lpstr>Cerebellum</vt:lpstr>
      <vt:lpstr>Thalamus</vt:lpstr>
      <vt:lpstr>Limbic System</vt:lpstr>
      <vt:lpstr>Hypothalamus and Pituitary Gland</vt:lpstr>
      <vt:lpstr>Amygdala</vt:lpstr>
      <vt:lpstr>Hippocampus</vt:lpstr>
      <vt:lpstr>Limbic System</vt:lpstr>
      <vt:lpstr>Cerebrum</vt:lpstr>
      <vt:lpstr>Cerebrum (con’t)</vt:lpstr>
      <vt:lpstr>Cerebrum (con’t)</vt:lpstr>
      <vt:lpstr>Cerebrum (con’t)</vt:lpstr>
      <vt:lpstr>The Two Hemispheres of the Brain</vt:lpstr>
      <vt:lpstr>Split Brains: A House Divided</vt:lpstr>
      <vt:lpstr>PowerPoint Presentation</vt:lpstr>
      <vt:lpstr>PowerPoint Presentation</vt:lpstr>
      <vt:lpstr>The Two Hemispheres: Allies or Opposites?</vt:lpstr>
    </vt:vector>
  </TitlesOfParts>
  <Company>Hazleton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Brain</dc:title>
  <dc:creator>User</dc:creator>
  <cp:lastModifiedBy>User</cp:lastModifiedBy>
  <cp:revision>6</cp:revision>
  <dcterms:created xsi:type="dcterms:W3CDTF">2013-10-21T18:34:37Z</dcterms:created>
  <dcterms:modified xsi:type="dcterms:W3CDTF">2013-10-29T11:26:06Z</dcterms:modified>
</cp:coreProperties>
</file>